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715000" cx="9144000"/>
  <p:notesSz cx="6858000" cy="9144000"/>
  <p:embeddedFontLst>
    <p:embeddedFont>
      <p:font typeface="Abril Fatface"/>
      <p:regular r:id="rId47"/>
    </p:embeddedFont>
    <p:embeddedFont>
      <p:font typeface="Parisienn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Parisienne-regular.fntdata"/><Relationship Id="rId25" Type="http://schemas.openxmlformats.org/officeDocument/2006/relationships/slide" Target="slides/slide20.xml"/><Relationship Id="rId47" Type="http://schemas.openxmlformats.org/officeDocument/2006/relationships/font" Target="fonts/AbrilFatfac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70d43bec1_0_3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70d43be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73e474f06_0_26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73e474f0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73e474f06_0_27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73e474f0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73e474f06_0_27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73e474f0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70d43bec1_0_3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70d43be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7cb1b782e_0_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7cb1b782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70d43bec1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70d43b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7cb1b782e_0_3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7cb1b782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7cb1b782e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7cb1b78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7cb1b7320_1_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7cb1b732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70d43bec1_0_2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70d43bec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7cb1b7320_2_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7cb1b732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7cb1b782e_0_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7cb1b78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73e474f06_0_22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73e474f0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73e474f06_0_2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73e474f0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7df081a72_1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7df081a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73e474f06_0_25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73e474f0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73e474f06_0_27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73e474f0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73e474f06_0_10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73e474f0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73e474f06_0_10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73e474f0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73e474f06_0_10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73e474f0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7df081a72_3_1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7df081a72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7cb1b782e_0_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7cb1b78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73e474f06_0_29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73e474f0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73e474f06_0_31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73e474f0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73e474f06_0_32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73e474f0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73e474f06_0_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73e474f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73e474f06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73e474f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3e474f06_0_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73e474f0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73e474f06_0_38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73e474f0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73e474f06_0_36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73e474f0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73e474f06_0_36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73e474f06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7df081a72_3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7df081a7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73e474f06_0_37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73e474f0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73e474f06_0_38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73e474f0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73e474f06_0_21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73e474f06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73e474f06_0_21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73e474f0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70d43bec1_0_2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70d43bec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73e474f06_0_23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73e474f0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7cb1b782e_0_2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7cb1b782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7A2B5D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7A2B5D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7A2B5D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79800" y="1378472"/>
            <a:ext cx="3744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434343"/>
                </a:solidFill>
                <a:latin typeface="Abril Fatface"/>
                <a:ea typeface="Abril Fatface"/>
                <a:cs typeface="Abril Fatface"/>
                <a:sym typeface="Abril Fatface"/>
              </a:rPr>
              <a:t>WONDERFUL</a:t>
            </a:r>
            <a:endParaRPr sz="3900">
              <a:solidFill>
                <a:srgbClr val="434343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79800" y="1791389"/>
            <a:ext cx="374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7A2B5D"/>
                </a:solidFill>
                <a:latin typeface="Abril Fatface"/>
                <a:ea typeface="Abril Fatface"/>
                <a:cs typeface="Abril Fatface"/>
                <a:sym typeface="Abril Fatface"/>
              </a:rPr>
              <a:t>WINES</a:t>
            </a:r>
            <a:endParaRPr sz="5400">
              <a:solidFill>
                <a:srgbClr val="7A2B5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79800" y="2434167"/>
            <a:ext cx="374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434343"/>
                </a:solidFill>
                <a:latin typeface="Abril Fatface"/>
                <a:ea typeface="Abril Fatface"/>
                <a:cs typeface="Abril Fatface"/>
                <a:sym typeface="Abril Fatface"/>
              </a:rPr>
              <a:t>WORLD</a:t>
            </a:r>
            <a:endParaRPr sz="5400">
              <a:solidFill>
                <a:srgbClr val="434343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806075" y="1814458"/>
            <a:ext cx="128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Parisienne"/>
                <a:ea typeface="Parisienne"/>
                <a:cs typeface="Parisienne"/>
                <a:sym typeface="Parisienne"/>
              </a:rPr>
              <a:t>of</a:t>
            </a:r>
            <a:endParaRPr b="1" sz="3000">
              <a:solidFill>
                <a:srgbClr val="434343"/>
              </a:solidFill>
              <a:latin typeface="Parisienne"/>
              <a:ea typeface="Parisienne"/>
              <a:cs typeface="Parisienne"/>
              <a:sym typeface="Parisienne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090800" y="2020319"/>
            <a:ext cx="128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Parisienne"/>
                <a:ea typeface="Parisienne"/>
                <a:cs typeface="Parisienne"/>
                <a:sym typeface="Parisienne"/>
              </a:rPr>
              <a:t>the</a:t>
            </a:r>
            <a:endParaRPr b="1" sz="3000">
              <a:solidFill>
                <a:srgbClr val="434343"/>
              </a:solidFill>
              <a:latin typeface="Parisienne"/>
              <a:ea typeface="Parisienne"/>
              <a:cs typeface="Parisienne"/>
              <a:sym typeface="Parisienne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71998" y="0"/>
            <a:ext cx="6160169" cy="57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74" y="4378242"/>
            <a:ext cx="1328800" cy="90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and Engagement Segmentation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50" y="578888"/>
            <a:ext cx="8636900" cy="45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050" y="1097775"/>
            <a:ext cx="7184875" cy="35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2400"/>
            <a:ext cx="52959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00" y="747713"/>
            <a:ext cx="833437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2" y="-612771"/>
            <a:ext cx="4658026" cy="697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0" y="2541175"/>
            <a:ext cx="457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7A2B5D"/>
                </a:solidFill>
              </a:rPr>
              <a:t>THANK YOU :)</a:t>
            </a:r>
            <a:endParaRPr sz="2500">
              <a:solidFill>
                <a:srgbClr val="7A2B5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Group X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Marjorie Kinney 		</a:t>
            </a:r>
            <a:r>
              <a:rPr i="1" lang="en" sz="1100"/>
              <a:t>m20210647</a:t>
            </a:r>
            <a:endParaRPr i="1"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Bruno Mendes 		</a:t>
            </a:r>
            <a:r>
              <a:rPr i="1" lang="en" sz="1100"/>
              <a:t>m20210627</a:t>
            </a:r>
            <a:endParaRPr i="1"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Lucas Neves 			</a:t>
            </a:r>
            <a:r>
              <a:rPr i="1" lang="en" sz="1100"/>
              <a:t>m20211020</a:t>
            </a:r>
            <a:endParaRPr i="1"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Farina Pontejos		</a:t>
            </a:r>
            <a:r>
              <a:rPr i="1" lang="en" sz="1100"/>
              <a:t>m20210649</a:t>
            </a:r>
            <a:endParaRPr i="1"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Business Cases for Data Science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NOVA Information Management School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March 2022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A2B5D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3950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963" y="323300"/>
            <a:ext cx="5154076" cy="24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6538" y="3015725"/>
            <a:ext cx="5050924" cy="237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Wine Segmentation Visualization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190500"/>
            <a:ext cx="52959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190500"/>
            <a:ext cx="52959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and Engagement Segmentation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5198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52400"/>
            <a:ext cx="52959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Analysis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24" y="152400"/>
            <a:ext cx="8725352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24" y="152400"/>
            <a:ext cx="8725352" cy="541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41"/>
          <p:cNvGrpSpPr/>
          <p:nvPr/>
        </p:nvGrpSpPr>
        <p:grpSpPr>
          <a:xfrm>
            <a:off x="2564088" y="536425"/>
            <a:ext cx="4425815" cy="2310900"/>
            <a:chOff x="2564088" y="536425"/>
            <a:chExt cx="4425815" cy="2310900"/>
          </a:xfrm>
        </p:grpSpPr>
        <p:sp>
          <p:nvSpPr>
            <p:cNvPr id="219" name="Google Shape;219;p41"/>
            <p:cNvSpPr txBox="1"/>
            <p:nvPr/>
          </p:nvSpPr>
          <p:spPr>
            <a:xfrm>
              <a:off x="2564088" y="667350"/>
              <a:ext cx="4425815" cy="400200"/>
            </a:xfrm>
            <a:prstGeom prst="rect">
              <a:avLst/>
            </a:prstGeom>
            <a:solidFill>
              <a:srgbClr val="FFFFFF">
                <a:alpha val="61450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Loyal Customers</a:t>
              </a:r>
              <a:endParaRPr b="1"/>
            </a:p>
          </p:txBody>
        </p:sp>
        <p:sp>
          <p:nvSpPr>
            <p:cNvPr id="220" name="Google Shape;220;p41"/>
            <p:cNvSpPr/>
            <p:nvPr/>
          </p:nvSpPr>
          <p:spPr>
            <a:xfrm>
              <a:off x="2564088" y="536425"/>
              <a:ext cx="4425815" cy="2310900"/>
            </a:xfrm>
            <a:prstGeom prst="rect">
              <a:avLst/>
            </a:prstGeom>
            <a:noFill/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41"/>
          <p:cNvGrpSpPr/>
          <p:nvPr/>
        </p:nvGrpSpPr>
        <p:grpSpPr>
          <a:xfrm>
            <a:off x="918125" y="536425"/>
            <a:ext cx="1588500" cy="2310900"/>
            <a:chOff x="918125" y="536425"/>
            <a:chExt cx="1588500" cy="2310900"/>
          </a:xfrm>
        </p:grpSpPr>
        <p:sp>
          <p:nvSpPr>
            <p:cNvPr id="222" name="Google Shape;222;p41"/>
            <p:cNvSpPr txBox="1"/>
            <p:nvPr/>
          </p:nvSpPr>
          <p:spPr>
            <a:xfrm>
              <a:off x="918125" y="667350"/>
              <a:ext cx="1588500" cy="400200"/>
            </a:xfrm>
            <a:prstGeom prst="rect">
              <a:avLst/>
            </a:prstGeom>
            <a:solidFill>
              <a:srgbClr val="FFFFFF">
                <a:alpha val="61450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Gold Customers</a:t>
              </a:r>
              <a:endParaRPr b="1"/>
            </a:p>
          </p:txBody>
        </p:sp>
        <p:sp>
          <p:nvSpPr>
            <p:cNvPr id="223" name="Google Shape;223;p41"/>
            <p:cNvSpPr/>
            <p:nvPr/>
          </p:nvSpPr>
          <p:spPr>
            <a:xfrm>
              <a:off x="918125" y="536425"/>
              <a:ext cx="1588500" cy="2310900"/>
            </a:xfrm>
            <a:prstGeom prst="rect">
              <a:avLst/>
            </a:prstGeom>
            <a:noFill/>
            <a:ln cap="flat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41"/>
          <p:cNvGrpSpPr/>
          <p:nvPr/>
        </p:nvGrpSpPr>
        <p:grpSpPr>
          <a:xfrm>
            <a:off x="918126" y="2915300"/>
            <a:ext cx="6071738" cy="2063027"/>
            <a:chOff x="918126" y="2915300"/>
            <a:chExt cx="6071738" cy="2063027"/>
          </a:xfrm>
        </p:grpSpPr>
        <p:sp>
          <p:nvSpPr>
            <p:cNvPr id="225" name="Google Shape;225;p41"/>
            <p:cNvSpPr txBox="1"/>
            <p:nvPr/>
          </p:nvSpPr>
          <p:spPr>
            <a:xfrm>
              <a:off x="918126" y="3814002"/>
              <a:ext cx="3039277" cy="400094"/>
            </a:xfrm>
            <a:prstGeom prst="rect">
              <a:avLst/>
            </a:prstGeom>
            <a:solidFill>
              <a:srgbClr val="FFFFFF">
                <a:alpha val="61450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New Customers</a:t>
              </a:r>
              <a:endParaRPr b="1"/>
            </a:p>
          </p:txBody>
        </p:sp>
        <p:sp>
          <p:nvSpPr>
            <p:cNvPr id="226" name="Google Shape;226;p41"/>
            <p:cNvSpPr txBox="1"/>
            <p:nvPr/>
          </p:nvSpPr>
          <p:spPr>
            <a:xfrm>
              <a:off x="4015834" y="2988425"/>
              <a:ext cx="2974030" cy="400200"/>
            </a:xfrm>
            <a:prstGeom prst="rect">
              <a:avLst/>
            </a:prstGeom>
            <a:solidFill>
              <a:srgbClr val="FFFFFF">
                <a:alpha val="61450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Potentially Loyal Customers</a:t>
              </a:r>
              <a:endParaRPr b="1"/>
            </a:p>
          </p:txBody>
        </p:sp>
        <p:sp>
          <p:nvSpPr>
            <p:cNvPr id="227" name="Google Shape;227;p41"/>
            <p:cNvSpPr/>
            <p:nvPr/>
          </p:nvSpPr>
          <p:spPr>
            <a:xfrm>
              <a:off x="4015834" y="2915300"/>
              <a:ext cx="2974030" cy="760800"/>
            </a:xfrm>
            <a:prstGeom prst="rect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228" name="Google Shape;228;p41"/>
            <p:cNvSpPr txBox="1"/>
            <p:nvPr/>
          </p:nvSpPr>
          <p:spPr>
            <a:xfrm>
              <a:off x="918170" y="2958406"/>
              <a:ext cx="3039277" cy="400176"/>
            </a:xfrm>
            <a:prstGeom prst="rect">
              <a:avLst/>
            </a:prstGeom>
            <a:solidFill>
              <a:srgbClr val="FFFFFF">
                <a:alpha val="61450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Promising Customers</a:t>
              </a:r>
              <a:endParaRPr b="1"/>
            </a:p>
          </p:txBody>
        </p:sp>
        <p:sp>
          <p:nvSpPr>
            <p:cNvPr id="229" name="Google Shape;229;p41"/>
            <p:cNvSpPr/>
            <p:nvPr/>
          </p:nvSpPr>
          <p:spPr>
            <a:xfrm>
              <a:off x="918126" y="3744075"/>
              <a:ext cx="3039277" cy="1234252"/>
            </a:xfrm>
            <a:prstGeom prst="rect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1"/>
            <p:cNvSpPr/>
            <p:nvPr/>
          </p:nvSpPr>
          <p:spPr>
            <a:xfrm>
              <a:off x="918170" y="2915305"/>
              <a:ext cx="3039277" cy="760748"/>
            </a:xfrm>
            <a:prstGeom prst="rect">
              <a:avLst/>
            </a:prstGeom>
            <a:noFill/>
            <a:ln cap="flat" cmpd="sng" w="38100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41"/>
          <p:cNvGrpSpPr/>
          <p:nvPr/>
        </p:nvGrpSpPr>
        <p:grpSpPr>
          <a:xfrm>
            <a:off x="4015840" y="536417"/>
            <a:ext cx="4620035" cy="4442059"/>
            <a:chOff x="4015840" y="536417"/>
            <a:chExt cx="4620035" cy="4442059"/>
          </a:xfrm>
        </p:grpSpPr>
        <p:sp>
          <p:nvSpPr>
            <p:cNvPr id="232" name="Google Shape;232;p41"/>
            <p:cNvSpPr txBox="1"/>
            <p:nvPr/>
          </p:nvSpPr>
          <p:spPr>
            <a:xfrm>
              <a:off x="7047375" y="714291"/>
              <a:ext cx="1588500" cy="615600"/>
            </a:xfrm>
            <a:prstGeom prst="rect">
              <a:avLst/>
            </a:prstGeom>
            <a:solidFill>
              <a:srgbClr val="FFFFFF">
                <a:alpha val="61450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Customers to Recover</a:t>
              </a:r>
              <a:endParaRPr b="1"/>
            </a:p>
          </p:txBody>
        </p:sp>
        <p:sp>
          <p:nvSpPr>
            <p:cNvPr id="233" name="Google Shape;233;p41"/>
            <p:cNvSpPr txBox="1"/>
            <p:nvPr/>
          </p:nvSpPr>
          <p:spPr>
            <a:xfrm>
              <a:off x="7047375" y="3814151"/>
              <a:ext cx="1588500" cy="615604"/>
            </a:xfrm>
            <a:prstGeom prst="rect">
              <a:avLst/>
            </a:prstGeom>
            <a:solidFill>
              <a:srgbClr val="FFFFFF">
                <a:alpha val="61450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Customers in Hibernation</a:t>
              </a:r>
              <a:endParaRPr b="1"/>
            </a:p>
          </p:txBody>
        </p:sp>
        <p:sp>
          <p:nvSpPr>
            <p:cNvPr id="234" name="Google Shape;234;p41"/>
            <p:cNvSpPr txBox="1"/>
            <p:nvPr/>
          </p:nvSpPr>
          <p:spPr>
            <a:xfrm>
              <a:off x="4015840" y="3814002"/>
              <a:ext cx="2973990" cy="400094"/>
            </a:xfrm>
            <a:prstGeom prst="rect">
              <a:avLst/>
            </a:prstGeom>
            <a:solidFill>
              <a:srgbClr val="FFFFFF">
                <a:alpha val="61450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Customers About to Hibernate</a:t>
              </a:r>
              <a:endParaRPr b="1"/>
            </a:p>
          </p:txBody>
        </p:sp>
        <p:sp>
          <p:nvSpPr>
            <p:cNvPr id="235" name="Google Shape;235;p41"/>
            <p:cNvSpPr/>
            <p:nvPr/>
          </p:nvSpPr>
          <p:spPr>
            <a:xfrm>
              <a:off x="7047375" y="536417"/>
              <a:ext cx="1588500" cy="3139589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1"/>
            <p:cNvSpPr/>
            <p:nvPr/>
          </p:nvSpPr>
          <p:spPr>
            <a:xfrm>
              <a:off x="7047375" y="3744224"/>
              <a:ext cx="1588500" cy="1234252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1"/>
            <p:cNvSpPr/>
            <p:nvPr/>
          </p:nvSpPr>
          <p:spPr>
            <a:xfrm>
              <a:off x="4015840" y="3744075"/>
              <a:ext cx="2973990" cy="1234252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579700" y="1215100"/>
            <a:ext cx="184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732100" y="1367500"/>
            <a:ext cx="184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579700" y="1130775"/>
            <a:ext cx="1842600" cy="255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93050" y="1148350"/>
            <a:ext cx="1842600" cy="24168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FFFFFF"/>
                </a:solidFill>
              </a:rPr>
              <a:t>18</a:t>
            </a:r>
            <a:endParaRPr sz="4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FFFFFF"/>
                </a:solidFill>
              </a:rPr>
              <a:t>78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713750" y="1367500"/>
            <a:ext cx="184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2650900" y="1148350"/>
            <a:ext cx="1842600" cy="24168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FFFFFF"/>
                </a:solidFill>
              </a:rPr>
              <a:t>1</a:t>
            </a:r>
            <a:endParaRPr sz="4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FFFFFF"/>
                </a:solidFill>
              </a:rPr>
              <a:t>54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4695400" y="1367500"/>
            <a:ext cx="184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708750" y="1148350"/>
            <a:ext cx="1842600" cy="24168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549</a:t>
            </a:r>
            <a:endParaRPr sz="4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Today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6744075" y="1367500"/>
            <a:ext cx="184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757425" y="1148350"/>
            <a:ext cx="1842600" cy="2416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$6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$2,938</a:t>
            </a:r>
            <a:endParaRPr sz="4200"/>
          </a:p>
        </p:txBody>
      </p:sp>
      <p:sp>
        <p:nvSpPr>
          <p:cNvPr id="80" name="Google Shape;80;p15"/>
          <p:cNvSpPr/>
          <p:nvPr/>
        </p:nvSpPr>
        <p:spPr>
          <a:xfrm>
            <a:off x="739900" y="2977675"/>
            <a:ext cx="1522200" cy="14421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71538" rotWithShape="0" algn="bl" dir="5400000" dist="9525">
              <a:schemeClr val="l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</a:rPr>
              <a:t>48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797750" y="2977675"/>
            <a:ext cx="1522200" cy="14421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71538" rotWithShape="0" algn="bl" dir="5400000" dist="19050">
              <a:schemeClr val="lt1">
                <a:alpha val="8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chemeClr val="dk1"/>
                </a:solidFill>
              </a:rPr>
              <a:t>12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889113" y="2977675"/>
            <a:ext cx="1522200" cy="1442100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71538" rotWithShape="0" algn="bl" dir="5400000" dist="19050">
              <a:schemeClr val="lt1">
                <a:alpha val="8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FFFFFF"/>
                </a:solidFill>
              </a:rPr>
              <a:t>52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940150" y="2977675"/>
            <a:ext cx="1522200" cy="1442100"/>
          </a:xfrm>
          <a:prstGeom prst="ellipse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71538" rotWithShape="0" algn="bl" dir="5400000" dist="19050">
              <a:schemeClr val="lt1">
                <a:alpha val="8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$622</a:t>
            </a:r>
            <a:endParaRPr b="1" sz="3100">
              <a:solidFill>
                <a:srgbClr val="FFFFFF"/>
              </a:solidFill>
            </a:endParaRPr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381000" y="30722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Wonderful World of Wine Customers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122700" y="4578750"/>
            <a:ext cx="889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</a:t>
            </a:r>
            <a:r>
              <a:rPr b="1" lang="en" sz="1800"/>
              <a:t>       </a:t>
            </a:r>
            <a:r>
              <a:rPr b="1" lang="en" sz="1800"/>
              <a:t>Age            # of Purchases      Days Since Purchase     Lifetime Value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Merged Segmentation Visualization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95900" cy="52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797" y="152400"/>
            <a:ext cx="2685777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800" y="2857503"/>
            <a:ext cx="2685775" cy="270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50" y="214313"/>
            <a:ext cx="5295900" cy="52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800" y="141163"/>
            <a:ext cx="2647950" cy="266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4809" y="2906850"/>
            <a:ext cx="2647942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00" y="152400"/>
            <a:ext cx="3727439" cy="541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350" y="152400"/>
            <a:ext cx="3727439" cy="541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Supplementary Visualizations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3643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3643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Algorithms We Tried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Self-Organizing Maps: Value Segmentation</a:t>
            </a:r>
            <a:endParaRPr/>
          </a:p>
        </p:txBody>
      </p:sp>
      <p:pic>
        <p:nvPicPr>
          <p:cNvPr id="288" name="Google Shape;2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300" y="162725"/>
            <a:ext cx="2957400" cy="226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308" y="2431775"/>
            <a:ext cx="2957392" cy="232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100" y="162725"/>
            <a:ext cx="2619608" cy="218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550" y="2334157"/>
            <a:ext cx="2528699" cy="251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Self-Organizing Maps: Wine Segmentation</a:t>
            </a:r>
            <a:endParaRPr/>
          </a:p>
        </p:txBody>
      </p:sp>
      <p:pic>
        <p:nvPicPr>
          <p:cNvPr id="297" name="Google Shape;2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612" y="162725"/>
            <a:ext cx="2889528" cy="226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203" y="162725"/>
            <a:ext cx="2817184" cy="239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6966" y="2423979"/>
            <a:ext cx="2817178" cy="226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826" y="2561829"/>
            <a:ext cx="2367947" cy="2389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280525"/>
            <a:ext cx="8052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Removing extraneous row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Removing outliers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Removing noise identified by DBSCAN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Feature Selection and Segmentation </a:t>
            </a:r>
            <a:endParaRPr sz="2700"/>
          </a:p>
          <a:p>
            <a:pPr indent="-400050" lvl="2" marL="1371600" rtl="0" algn="l">
              <a:spcBef>
                <a:spcPts val="0"/>
              </a:spcBef>
              <a:spcAft>
                <a:spcPts val="0"/>
              </a:spcAft>
              <a:buSzPts val="2700"/>
              <a:buChar char="■"/>
            </a:pPr>
            <a:r>
              <a:rPr lang="en" sz="2700"/>
              <a:t>Dividing features into segments</a:t>
            </a:r>
            <a:endParaRPr sz="2700"/>
          </a:p>
          <a:p>
            <a:pPr indent="-400050" lvl="2" marL="1371600" rtl="0" algn="l">
              <a:spcBef>
                <a:spcPts val="0"/>
              </a:spcBef>
              <a:spcAft>
                <a:spcPts val="0"/>
              </a:spcAft>
              <a:buSzPts val="2700"/>
              <a:buChar char="■"/>
            </a:pPr>
            <a:r>
              <a:rPr lang="en" sz="2700"/>
              <a:t>Removing highly correlated features within each segmentation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Shift Algorithm</a:t>
            </a:r>
            <a:endParaRPr/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50585" cy="439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250" y="267094"/>
            <a:ext cx="4250576" cy="42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Algorithm</a:t>
            </a:r>
            <a:endParaRPr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64440" cy="439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50" y="152400"/>
            <a:ext cx="4364450" cy="439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63187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75" y="152400"/>
            <a:ext cx="5410199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Wine Preferences Segmentation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38" y="828675"/>
            <a:ext cx="633412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588" y="880975"/>
            <a:ext cx="6556825" cy="39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